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3"/>
  </p:notesMasterIdLst>
  <p:sldIdLst>
    <p:sldId id="288" r:id="rId2"/>
    <p:sldId id="256" r:id="rId3"/>
    <p:sldId id="271" r:id="rId4"/>
    <p:sldId id="289" r:id="rId5"/>
    <p:sldId id="275" r:id="rId6"/>
    <p:sldId id="277" r:id="rId7"/>
    <p:sldId id="278" r:id="rId8"/>
    <p:sldId id="279" r:id="rId9"/>
    <p:sldId id="280" r:id="rId10"/>
    <p:sldId id="276" r:id="rId11"/>
    <p:sldId id="272" r:id="rId12"/>
    <p:sldId id="257" r:id="rId13"/>
    <p:sldId id="264" r:id="rId14"/>
    <p:sldId id="268" r:id="rId15"/>
    <p:sldId id="269" r:id="rId16"/>
    <p:sldId id="270" r:id="rId17"/>
    <p:sldId id="274" r:id="rId18"/>
    <p:sldId id="283" r:id="rId19"/>
    <p:sldId id="284" r:id="rId20"/>
    <p:sldId id="286" r:id="rId21"/>
    <p:sldId id="285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33" autoAdjust="0"/>
    <p:restoredTop sz="94737" autoAdjust="0"/>
  </p:normalViewPr>
  <p:slideViewPr>
    <p:cSldViewPr>
      <p:cViewPr varScale="1">
        <p:scale>
          <a:sx n="70" d="100"/>
          <a:sy n="70" d="100"/>
        </p:scale>
        <p:origin x="-51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98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fld id="{3768F1A3-3DF3-441F-AC8F-C8D28D9FD5F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893899-492F-4E91-9F8E-CF01AD1F094B}" type="slidenum">
              <a:rPr lang="en-US"/>
              <a:pPr/>
              <a:t>18</a:t>
            </a:fld>
            <a:endParaRPr lang="en-US"/>
          </a:p>
        </p:txBody>
      </p:sp>
      <p:sp>
        <p:nvSpPr>
          <p:cNvPr id="430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brainstorm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4F85C52-FFAD-4182-83EB-12B379434E8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 smtClean="0"/>
          </a:p>
          <a:p>
            <a:r>
              <a:rPr lang="en-US" smtClean="0"/>
              <a:t>Design for Electrical and Computer Engineers </a:t>
            </a:r>
          </a:p>
          <a:p>
            <a:r>
              <a:rPr lang="en-US" smtClean="0"/>
              <a:t>Not to be transmitted or reproduced without written consent of authors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Copyright 2005 </a:t>
            </a:r>
          </a:p>
          <a:p>
            <a:r>
              <a:rPr lang="en-US" smtClean="0"/>
              <a:t>Ralph M. Ford and Chris Coulston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5587BF0-C5FE-4035-B2BE-2CE861007B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 smtClean="0"/>
          </a:p>
          <a:p>
            <a:r>
              <a:rPr lang="en-US" smtClean="0"/>
              <a:t>Design for Electrical and Computer Engineers </a:t>
            </a:r>
          </a:p>
          <a:p>
            <a:r>
              <a:rPr lang="en-US" smtClean="0"/>
              <a:t>Not to be transmitted or reproduced without written consent of authors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Copyright 2005 </a:t>
            </a:r>
          </a:p>
          <a:p>
            <a:r>
              <a:rPr lang="en-US" smtClean="0"/>
              <a:t>Ralph M. Ford and Chris Coulston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8C58DCB-BA3B-44B7-A5B1-99DA279380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 smtClean="0"/>
          </a:p>
          <a:p>
            <a:r>
              <a:rPr lang="en-US" smtClean="0"/>
              <a:t>Design for Electrical and Computer Engineers </a:t>
            </a:r>
          </a:p>
          <a:p>
            <a:r>
              <a:rPr lang="en-US" smtClean="0"/>
              <a:t>Not to be transmitted or reproduced without written consent of authors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Copyright 2005 </a:t>
            </a:r>
          </a:p>
          <a:p>
            <a:r>
              <a:rPr lang="en-US" smtClean="0"/>
              <a:t>Ralph M. Ford and Chris Coulston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B80DB33-DF73-41C0-B7FA-B90FFEEEE86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 smtClean="0"/>
          </a:p>
          <a:p>
            <a:r>
              <a:rPr lang="en-US" smtClean="0"/>
              <a:t>Design for Electrical and Computer Engineers </a:t>
            </a:r>
          </a:p>
          <a:p>
            <a:r>
              <a:rPr lang="en-US" smtClean="0"/>
              <a:t>Not to be transmitted or reproduced without written consent of authors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Copyright 2005 </a:t>
            </a:r>
          </a:p>
          <a:p>
            <a:r>
              <a:rPr lang="en-US" smtClean="0"/>
              <a:t>Ralph M. Ford and Chris Coulston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D36CF25-E737-4BD2-B51A-06432F648A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 smtClean="0"/>
          </a:p>
          <a:p>
            <a:r>
              <a:rPr lang="en-US" smtClean="0"/>
              <a:t>Design for Electrical and Computer Engineers </a:t>
            </a:r>
          </a:p>
          <a:p>
            <a:r>
              <a:rPr lang="en-US" smtClean="0"/>
              <a:t>Not to be transmitted or reproduced without written consent of authors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Copyright 2005 </a:t>
            </a:r>
          </a:p>
          <a:p>
            <a:r>
              <a:rPr lang="en-US" smtClean="0"/>
              <a:t>Ralph M. Ford and Chris Coulston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309B1F-4752-4C74-A5C0-F965A825DE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 smtClean="0"/>
          </a:p>
          <a:p>
            <a:r>
              <a:rPr lang="en-US" smtClean="0"/>
              <a:t>Design for Electrical and Computer Engineers </a:t>
            </a:r>
          </a:p>
          <a:p>
            <a:r>
              <a:rPr lang="en-US" smtClean="0"/>
              <a:t>Not to be transmitted or reproduced without written consent of authors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Copyright 2005 </a:t>
            </a:r>
          </a:p>
          <a:p>
            <a:r>
              <a:rPr lang="en-US" smtClean="0"/>
              <a:t>Ralph M. Ford and Chris Coulston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05C9DF-7BB1-4B8E-B1CC-6065556AE1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 smtClean="0"/>
          </a:p>
          <a:p>
            <a:r>
              <a:rPr lang="en-US" smtClean="0"/>
              <a:t>Design for Electrical and Computer Engineers </a:t>
            </a:r>
          </a:p>
          <a:p>
            <a:r>
              <a:rPr lang="en-US" smtClean="0"/>
              <a:t>Not to be transmitted or reproduced without written consent of authors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Copyright 2005 </a:t>
            </a:r>
          </a:p>
          <a:p>
            <a:r>
              <a:rPr lang="en-US" smtClean="0"/>
              <a:t>Ralph M. Ford and Chris Coulston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1905C97-E864-41B3-A2B0-8937A0E016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 smtClean="0"/>
          </a:p>
          <a:p>
            <a:r>
              <a:rPr lang="en-US" smtClean="0"/>
              <a:t>Design for Electrical and Computer Engineers </a:t>
            </a:r>
          </a:p>
          <a:p>
            <a:r>
              <a:rPr lang="en-US" smtClean="0"/>
              <a:t>Not to be transmitted or reproduced without written consent of authors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Copyright 2005 </a:t>
            </a:r>
          </a:p>
          <a:p>
            <a:r>
              <a:rPr lang="en-US" smtClean="0"/>
              <a:t>Ralph M. Ford and Chris Coulston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2DB529-5EC6-4EA0-8C02-F33EFF2910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endParaRPr lang="en-US" smtClean="0"/>
          </a:p>
          <a:p>
            <a:r>
              <a:rPr lang="en-US" smtClean="0"/>
              <a:t>Design for Electrical and Computer Engineers </a:t>
            </a:r>
          </a:p>
          <a:p>
            <a:r>
              <a:rPr lang="en-US" smtClean="0"/>
              <a:t>Not to be transmitted or reproduced without written consent of authors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Copyright 2005 </a:t>
            </a:r>
          </a:p>
          <a:p>
            <a:r>
              <a:rPr lang="en-US" smtClean="0"/>
              <a:t>Ralph M. Ford and Chris Coulston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120253E-92CE-4216-AD51-6D2EECD0F5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smtClean="0"/>
          </a:p>
          <a:p>
            <a:r>
              <a:rPr lang="en-US" smtClean="0"/>
              <a:t>Design for Electrical and Computer Engineers </a:t>
            </a:r>
          </a:p>
          <a:p>
            <a:r>
              <a:rPr lang="en-US" smtClean="0"/>
              <a:t>Not to be transmitted or reproduced without written consent of authors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Copyright 2005 </a:t>
            </a:r>
          </a:p>
          <a:p>
            <a:r>
              <a:rPr lang="en-US" smtClean="0"/>
              <a:t>Ralph M. Ford and Chris Coulston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81FA1D9-A200-42A5-ACD4-4449A8D503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smtClean="0"/>
          </a:p>
          <a:p>
            <a:r>
              <a:rPr lang="en-US" smtClean="0"/>
              <a:t>Design for Electrical and Computer Engineers </a:t>
            </a:r>
          </a:p>
          <a:p>
            <a:r>
              <a:rPr lang="en-US" smtClean="0"/>
              <a:t>Not to be transmitted or reproduced without written consent of authors</a:t>
            </a: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Copyright 2005 </a:t>
            </a:r>
          </a:p>
          <a:p>
            <a:r>
              <a:rPr lang="en-US" smtClean="0"/>
              <a:t>Ralph M. Ford and Chris Coulston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57F2490-A755-4B7E-A050-76133FD701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Ralph-Ford@psu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AutoShape 2"/>
          <p:cNvSpPr>
            <a:spLocks noGrp="1" noChangeArrowheads="1"/>
          </p:cNvSpPr>
          <p:nvPr>
            <p:ph type="ctrTitle"/>
          </p:nvPr>
        </p:nvSpPr>
        <p:spPr>
          <a:xfrm>
            <a:off x="533400" y="1066800"/>
            <a:ext cx="8229600" cy="259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CENBD/EE </a:t>
            </a:r>
            <a:r>
              <a:rPr lang="en-US" dirty="0"/>
              <a:t>BD </a:t>
            </a:r>
            <a:r>
              <a:rPr lang="en-US" dirty="0" smtClean="0"/>
              <a:t>480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Engineering Design Concepts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800" dirty="0" smtClean="0"/>
              <a:t>August 28, 2007</a:t>
            </a:r>
            <a:r>
              <a:rPr lang="en-US" dirty="0"/>
              <a:t/>
            </a:r>
            <a:br>
              <a:rPr lang="en-US" dirty="0"/>
            </a:br>
            <a:endParaRPr lang="en-US" sz="2000" dirty="0"/>
          </a:p>
        </p:txBody>
      </p:sp>
      <p:pic>
        <p:nvPicPr>
          <p:cNvPr id="7" name="Picture 2" descr="C:\Documents and Settings\rmf7\My Documents\My Pictures\behrend_print_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3810000"/>
            <a:ext cx="2819400" cy="10310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shuttl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662" y="2315369"/>
            <a:ext cx="3114675" cy="2857500"/>
          </a:xfrm>
          <a:noFill/>
          <a:ln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204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Vision</a:t>
            </a:r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1828800" y="1371600"/>
            <a:ext cx="5715000" cy="4953000"/>
            <a:chOff x="2531" y="-701"/>
            <a:chExt cx="7383" cy="6668"/>
          </a:xfrm>
        </p:grpSpPr>
        <p:sp>
          <p:nvSpPr>
            <p:cNvPr id="20485" name="_s1038"/>
            <p:cNvSpPr>
              <a:spLocks noChangeArrowheads="1"/>
            </p:cNvSpPr>
            <p:nvPr/>
          </p:nvSpPr>
          <p:spPr bwMode="auto">
            <a:xfrm>
              <a:off x="2531" y="3915"/>
              <a:ext cx="2052" cy="2052"/>
            </a:xfrm>
            <a:prstGeom prst="ellipse">
              <a:avLst/>
            </a:prstGeom>
            <a:gradFill rotWithShape="1">
              <a:gsLst>
                <a:gs pos="0">
                  <a:srgbClr val="FF9997"/>
                </a:gs>
                <a:gs pos="100000">
                  <a:srgbClr val="FF6600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540000"/>
              </a:solidFill>
              <a:round/>
              <a:headEnd/>
              <a:tailEnd/>
            </a:ln>
          </p:spPr>
          <p:txBody>
            <a:bodyPr lIns="61781" tIns="30891" rIns="61781" bIns="30891" anchor="ctr"/>
            <a:lstStyle/>
            <a:p>
              <a:pPr algn="ctr" eaLnBrk="1" hangingPunct="1"/>
              <a:endParaRPr lang="en-US" sz="800">
                <a:latin typeface="Tahoma" pitchFamily="34" charset="0"/>
              </a:endParaRPr>
            </a:p>
            <a:p>
              <a:pPr algn="ctr" eaLnBrk="1" hangingPunct="1">
                <a:spcBef>
                  <a:spcPts val="600"/>
                </a:spcBef>
              </a:pPr>
              <a:r>
                <a:rPr lang="en-US" sz="1400" b="1">
                  <a:latin typeface="Tahoma" pitchFamily="34" charset="0"/>
                </a:rPr>
                <a:t>Design Tools</a:t>
              </a:r>
              <a:endParaRPr lang="en-US" sz="1400">
                <a:latin typeface="Tahoma" pitchFamily="34" charset="0"/>
              </a:endParaRPr>
            </a:p>
          </p:txBody>
        </p:sp>
        <p:sp>
          <p:nvSpPr>
            <p:cNvPr id="20486" name="_s1040"/>
            <p:cNvSpPr>
              <a:spLocks noChangeArrowheads="1"/>
            </p:cNvSpPr>
            <p:nvPr/>
          </p:nvSpPr>
          <p:spPr bwMode="auto">
            <a:xfrm>
              <a:off x="7862" y="3915"/>
              <a:ext cx="2052" cy="2052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9933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540000"/>
              </a:solidFill>
              <a:round/>
              <a:headEnd/>
              <a:tailEnd/>
            </a:ln>
          </p:spPr>
          <p:txBody>
            <a:bodyPr lIns="0" tIns="30891" rIns="0" bIns="30891" anchor="ctr"/>
            <a:lstStyle/>
            <a:p>
              <a:pPr algn="ctr" eaLnBrk="1" hangingPunct="1"/>
              <a:endParaRPr lang="en-US" sz="1400">
                <a:latin typeface="Tahoma" pitchFamily="34" charset="0"/>
              </a:endParaRPr>
            </a:p>
            <a:p>
              <a:pPr algn="ctr" eaLnBrk="1" hangingPunct="1">
                <a:spcBef>
                  <a:spcPts val="600"/>
                </a:spcBef>
              </a:pPr>
              <a:r>
                <a:rPr lang="en-US" sz="1400" b="1">
                  <a:latin typeface="Tahoma" pitchFamily="34" charset="0"/>
                </a:rPr>
                <a:t>Professional Skills</a:t>
              </a:r>
              <a:endParaRPr lang="en-US" sz="1400">
                <a:latin typeface="Tahoma" pitchFamily="34" charset="0"/>
              </a:endParaRPr>
            </a:p>
          </p:txBody>
        </p:sp>
        <p:sp>
          <p:nvSpPr>
            <p:cNvPr id="20487" name="_s1042"/>
            <p:cNvSpPr>
              <a:spLocks noChangeArrowheads="1"/>
            </p:cNvSpPr>
            <p:nvPr/>
          </p:nvSpPr>
          <p:spPr bwMode="auto">
            <a:xfrm>
              <a:off x="5196" y="-701"/>
              <a:ext cx="2053" cy="2052"/>
            </a:xfrm>
            <a:prstGeom prst="ellipse">
              <a:avLst/>
            </a:prstGeom>
            <a:gradFill rotWithShape="1">
              <a:gsLst>
                <a:gs pos="0">
                  <a:srgbClr val="F9F67F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540000"/>
              </a:solidFill>
              <a:round/>
              <a:headEnd/>
              <a:tailEnd/>
            </a:ln>
          </p:spPr>
          <p:txBody>
            <a:bodyPr lIns="61781" tIns="30891" rIns="61781" bIns="30891" anchor="ctr"/>
            <a:lstStyle/>
            <a:p>
              <a:pPr algn="ctr" eaLnBrk="1" hangingPunct="1"/>
              <a:endParaRPr lang="en-US" sz="1400">
                <a:latin typeface="Tahoma" pitchFamily="34" charset="0"/>
              </a:endParaRPr>
            </a:p>
            <a:p>
              <a:pPr algn="ctr" eaLnBrk="1" hangingPunct="1">
                <a:spcBef>
                  <a:spcPts val="600"/>
                </a:spcBef>
              </a:pPr>
              <a:r>
                <a:rPr lang="en-US" sz="1400" b="1">
                  <a:latin typeface="Tahoma" pitchFamily="34" charset="0"/>
                </a:rPr>
                <a:t>Design Process</a:t>
              </a:r>
              <a:endParaRPr lang="en-US" sz="1400">
                <a:latin typeface="Tahoma" pitchFamily="34" charset="0"/>
              </a:endParaRPr>
            </a:p>
          </p:txBody>
        </p:sp>
        <p:sp>
          <p:nvSpPr>
            <p:cNvPr id="20488" name="_s1043"/>
            <p:cNvSpPr>
              <a:spLocks noChangeArrowheads="1"/>
            </p:cNvSpPr>
            <p:nvPr/>
          </p:nvSpPr>
          <p:spPr bwMode="auto">
            <a:xfrm>
              <a:off x="5196" y="2376"/>
              <a:ext cx="2053" cy="2053"/>
            </a:xfrm>
            <a:prstGeom prst="ellipse">
              <a:avLst/>
            </a:prstGeom>
            <a:gradFill rotWithShape="1">
              <a:gsLst>
                <a:gs pos="0">
                  <a:srgbClr val="FFF200"/>
                </a:gs>
                <a:gs pos="100000">
                  <a:srgbClr val="4D0808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540000"/>
              </a:solidFill>
              <a:round/>
              <a:headEnd/>
              <a:tailEnd/>
            </a:ln>
          </p:spPr>
          <p:txBody>
            <a:bodyPr lIns="0" tIns="30891" rIns="0" bIns="30891" anchor="ctr"/>
            <a:lstStyle/>
            <a:p>
              <a:pPr algn="ctr" eaLnBrk="1" hangingPunct="1"/>
              <a:endParaRPr lang="en-US" sz="900">
                <a:latin typeface="Tahoma" pitchFamily="34" charset="0"/>
              </a:endParaRPr>
            </a:p>
            <a:p>
              <a:pPr algn="ctr" eaLnBrk="1" hangingPunct="1"/>
              <a:r>
                <a:rPr lang="en-US" sz="1400" b="1">
                  <a:latin typeface="Tahoma" pitchFamily="34" charset="0"/>
                </a:rPr>
                <a:t>Project Excellence</a:t>
              </a:r>
              <a:endParaRPr lang="en-US" sz="1400">
                <a:latin typeface="Tahoma" pitchFamily="34" charset="0"/>
              </a:endParaRPr>
            </a:p>
          </p:txBody>
        </p:sp>
        <p:sp>
          <p:nvSpPr>
            <p:cNvPr id="20489" name="_s1048"/>
            <p:cNvSpPr>
              <a:spLocks noChangeShapeType="1"/>
            </p:cNvSpPr>
            <p:nvPr/>
          </p:nvSpPr>
          <p:spPr bwMode="auto">
            <a:xfrm>
              <a:off x="7110" y="3915"/>
              <a:ext cx="890" cy="513"/>
            </a:xfrm>
            <a:prstGeom prst="line">
              <a:avLst/>
            </a:prstGeom>
            <a:noFill/>
            <a:ln w="28575">
              <a:solidFill>
                <a:srgbClr val="54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490" name="_s1055"/>
            <p:cNvSpPr>
              <a:spLocks noChangeShapeType="1"/>
            </p:cNvSpPr>
            <p:nvPr/>
          </p:nvSpPr>
          <p:spPr bwMode="auto">
            <a:xfrm flipH="1">
              <a:off x="4446" y="3916"/>
              <a:ext cx="889" cy="513"/>
            </a:xfrm>
            <a:prstGeom prst="line">
              <a:avLst/>
            </a:prstGeom>
            <a:noFill/>
            <a:ln w="28575">
              <a:solidFill>
                <a:srgbClr val="54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491" name="_s1086"/>
            <p:cNvSpPr>
              <a:spLocks noChangeShapeType="1"/>
            </p:cNvSpPr>
            <p:nvPr/>
          </p:nvSpPr>
          <p:spPr bwMode="auto">
            <a:xfrm flipV="1">
              <a:off x="6211" y="1358"/>
              <a:ext cx="1" cy="1025"/>
            </a:xfrm>
            <a:prstGeom prst="line">
              <a:avLst/>
            </a:prstGeom>
            <a:noFill/>
            <a:ln w="28575">
              <a:solidFill>
                <a:srgbClr val="54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Design for Electrical and Computer Engineers: Concepts and Practice </a:t>
            </a:r>
            <a:r>
              <a:rPr lang="en-US" dirty="0"/>
              <a:t>by Ralph M. Ford and Chris Coulston, </a:t>
            </a:r>
            <a:r>
              <a:rPr lang="en-US" dirty="0" smtClean="0"/>
              <a:t>2008. </a:t>
            </a:r>
            <a:endParaRPr lang="en-US" dirty="0">
              <a:solidFill>
                <a:srgbClr val="0000FF"/>
              </a:solidFill>
              <a:cs typeface="Times New Roman" pitchFamily="18" charset="0"/>
            </a:endParaRPr>
          </a:p>
          <a:p>
            <a:r>
              <a:rPr lang="en-US" u="sng" dirty="0">
                <a:solidFill>
                  <a:srgbClr val="0000FF"/>
                </a:solidFill>
                <a:cs typeface="Times New Roman" pitchFamily="18" charset="0"/>
              </a:rPr>
              <a:t>http://angel.psu.edu</a:t>
            </a:r>
            <a:r>
              <a:rPr lang="en-US" dirty="0">
                <a:cs typeface="Times New Roman" pitchFamily="18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Text, website &amp; 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Assignments.  Due at start of class.  25% for late, up to 1 day.</a:t>
            </a:r>
          </a:p>
          <a:p>
            <a:r>
              <a:rPr lang="en-US"/>
              <a:t>Exams &amp; Quizzes.  Show up.</a:t>
            </a:r>
          </a:p>
          <a:p>
            <a:r>
              <a:rPr lang="en-US"/>
              <a:t>Class Attendance.  </a:t>
            </a:r>
          </a:p>
          <a:p>
            <a:pPr lvl="1"/>
            <a:r>
              <a:rPr lang="en-US"/>
              <a:t>Key in this class – miss an in-class exercise and you get a 0 for it.</a:t>
            </a:r>
          </a:p>
          <a:p>
            <a:pPr lvl="1"/>
            <a:r>
              <a:rPr lang="en-US" b="1"/>
              <a:t>2 unexcused absences, then 2% point deduction for each missed class after that</a:t>
            </a:r>
          </a:p>
          <a:p>
            <a:r>
              <a:rPr lang="en-US"/>
              <a:t>Academic Integrity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122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13</a:t>
            </a:r>
            <a:r>
              <a:rPr lang="en-US" baseline="30000"/>
              <a:t>th</a:t>
            </a:r>
            <a:r>
              <a:rPr lang="en-US"/>
              <a:t> year teaching!</a:t>
            </a:r>
          </a:p>
          <a:p>
            <a:r>
              <a:rPr lang="en-US"/>
              <a:t>B.S. Clarkson Univ., M.S. &amp; Ph.D. at Univ. of Arizona.</a:t>
            </a:r>
          </a:p>
          <a:p>
            <a:r>
              <a:rPr lang="en-US"/>
              <a:t>3 years at IBM – Semiconductor manufacture. Development lab (machine vision inspection).</a:t>
            </a:r>
          </a:p>
          <a:p>
            <a:r>
              <a:rPr lang="en-US"/>
              <a:t>Brookhaven lab (Star Wars)</a:t>
            </a:r>
          </a:p>
          <a:p>
            <a:r>
              <a:rPr lang="en-US"/>
              <a:t>IBM Data Systems Division (mainframe computers)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1638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Will be different from many you have had.</a:t>
            </a:r>
          </a:p>
          <a:p>
            <a:r>
              <a:rPr lang="en-US"/>
              <a:t>Will be fun.</a:t>
            </a:r>
          </a:p>
          <a:p>
            <a:r>
              <a:rPr lang="en-US"/>
              <a:t>Will challenge you and cause some stress.</a:t>
            </a:r>
          </a:p>
          <a:p>
            <a:r>
              <a:rPr lang="en-US"/>
              <a:t>Will help you become a better team player.</a:t>
            </a:r>
          </a:p>
          <a:p>
            <a:r>
              <a:rPr lang="en-US"/>
              <a:t>Be important in your preparation for a professional career.</a:t>
            </a:r>
          </a:p>
          <a:p>
            <a:r>
              <a:rPr lang="en-US"/>
              <a:t>Will maintain Behrend’s tradition of excellent senior projects!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1741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 hope this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Want to help you learn.</a:t>
            </a:r>
          </a:p>
          <a:p>
            <a:r>
              <a:rPr lang="en-US"/>
              <a:t>The best learning is done when you have to work for it – it has got to take some work on your part to get the answer.</a:t>
            </a:r>
          </a:p>
          <a:p>
            <a:r>
              <a:rPr lang="en-US"/>
              <a:t>Will focus on process and attempt help you become a good engineer as opposed to filling your head with facts.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1843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/>
              <a:t>On ANGEL</a:t>
            </a:r>
          </a:p>
          <a:p>
            <a:r>
              <a:rPr lang="en-US" dirty="0"/>
              <a:t>Read Chapter #1 </a:t>
            </a:r>
            <a:r>
              <a:rPr lang="en-US" dirty="0" smtClean="0"/>
              <a:t>by Thursday</a:t>
            </a:r>
            <a:endParaRPr lang="en-US" dirty="0"/>
          </a:p>
          <a:p>
            <a:r>
              <a:rPr lang="en-US" dirty="0"/>
              <a:t>Personal Resume – post on Bulletin Board – by Friday.  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22530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924800" cy="685800"/>
          </a:xfrm>
        </p:spPr>
        <p:txBody>
          <a:bodyPr/>
          <a:lstStyle/>
          <a:p>
            <a:r>
              <a:rPr lang="en-US" sz="3200"/>
              <a:t>Assignment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What do employers want?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409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Career Development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Good grasp of engineering fundamentals</a:t>
            </a:r>
          </a:p>
          <a:p>
            <a:pPr lvl="1"/>
            <a:r>
              <a:rPr lang="en-US" sz="2000"/>
              <a:t>Mathematics (including statistics)</a:t>
            </a:r>
          </a:p>
          <a:p>
            <a:pPr lvl="1"/>
            <a:r>
              <a:rPr lang="en-US" sz="2000"/>
              <a:t>Physical &amp; life sciences</a:t>
            </a:r>
          </a:p>
          <a:p>
            <a:pPr lvl="1"/>
            <a:r>
              <a:rPr lang="en-US" sz="2000"/>
              <a:t>Domain knowledge</a:t>
            </a:r>
          </a:p>
          <a:p>
            <a:r>
              <a:rPr lang="en-US" sz="2400"/>
              <a:t>A good understanding of </a:t>
            </a:r>
            <a:r>
              <a:rPr lang="en-US" sz="2400" b="1"/>
              <a:t>DESIGN</a:t>
            </a:r>
            <a:r>
              <a:rPr lang="en-US" sz="2400"/>
              <a:t> and manufacturing</a:t>
            </a:r>
          </a:p>
          <a:p>
            <a:r>
              <a:rPr lang="en-US" sz="2400"/>
              <a:t>Understanding of context in which </a:t>
            </a:r>
            <a:r>
              <a:rPr lang="en-US" sz="2400" b="1"/>
              <a:t>DESIGN </a:t>
            </a:r>
            <a:r>
              <a:rPr lang="en-US" sz="2400"/>
              <a:t>is practiced.</a:t>
            </a:r>
          </a:p>
          <a:p>
            <a:pPr lvl="1"/>
            <a:r>
              <a:rPr lang="en-US" sz="2000"/>
              <a:t>Business practices</a:t>
            </a:r>
          </a:p>
          <a:p>
            <a:pPr lvl="1"/>
            <a:r>
              <a:rPr lang="en-US" sz="2000"/>
              <a:t>Economics</a:t>
            </a:r>
          </a:p>
          <a:p>
            <a:pPr lvl="1"/>
            <a:r>
              <a:rPr lang="en-US" sz="2000"/>
              <a:t>History</a:t>
            </a:r>
          </a:p>
          <a:p>
            <a:pPr lvl="1"/>
            <a:r>
              <a:rPr lang="en-US" sz="2000"/>
              <a:t>Environment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44034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sz="3200"/>
              <a:t>Boeing ENGINEEERING Employment Checklist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Credits: 3 (3:3:0)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CpE</a:t>
            </a:r>
            <a:r>
              <a:rPr lang="en-US" dirty="0"/>
              <a:t> </a:t>
            </a:r>
            <a:r>
              <a:rPr lang="en-US" dirty="0" err="1"/>
              <a:t>Prereqs</a:t>
            </a:r>
            <a:r>
              <a:rPr lang="en-US" dirty="0"/>
              <a:t>: CENBD 451 &amp; 453</a:t>
            </a:r>
          </a:p>
          <a:p>
            <a:pPr>
              <a:lnSpc>
                <a:spcPct val="90000"/>
              </a:lnSpc>
            </a:pPr>
            <a:r>
              <a:rPr lang="en-US" dirty="0"/>
              <a:t>EE </a:t>
            </a:r>
            <a:r>
              <a:rPr lang="en-US" dirty="0" err="1"/>
              <a:t>Prereqs</a:t>
            </a:r>
            <a:r>
              <a:rPr lang="en-US" dirty="0"/>
              <a:t>: EE BD 326, 410, 421, and 425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Dr. Ralph M. Ford, </a:t>
            </a:r>
            <a:r>
              <a:rPr lang="en-US" dirty="0">
                <a:cs typeface="Times New Roman" pitchFamily="18" charset="0"/>
                <a:hlinkClick r:id="rId2"/>
              </a:rPr>
              <a:t>Ralph-Ford@psu.edu</a:t>
            </a:r>
            <a:r>
              <a:rPr lang="en-US" dirty="0">
                <a:cs typeface="Times New Roman" pitchFamily="18" charset="0"/>
              </a:rPr>
              <a:t>, 898-6153 (voice mail)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dirty="0"/>
              <a:t>REDC </a:t>
            </a:r>
            <a:r>
              <a:rPr lang="en-US" dirty="0" smtClean="0"/>
              <a:t>242C </a:t>
            </a:r>
            <a:r>
              <a:rPr lang="en-US" dirty="0"/>
              <a:t>(School of Engineering Office)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20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CENBD / EE BD 480 – Engineering Design Concepts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A </a:t>
            </a:r>
            <a:r>
              <a:rPr lang="en-US" sz="2400" b="1"/>
              <a:t>multi-disciplinary systems </a:t>
            </a:r>
            <a:r>
              <a:rPr lang="en-US" sz="2400"/>
              <a:t>perspective.</a:t>
            </a:r>
          </a:p>
          <a:p>
            <a:r>
              <a:rPr lang="en-US" sz="2400"/>
              <a:t>Good </a:t>
            </a:r>
            <a:r>
              <a:rPr lang="en-US" sz="2400" b="1"/>
              <a:t>communication</a:t>
            </a:r>
            <a:r>
              <a:rPr lang="en-US" sz="2400"/>
              <a:t> skills</a:t>
            </a:r>
          </a:p>
          <a:p>
            <a:pPr lvl="1"/>
            <a:r>
              <a:rPr lang="en-US" sz="2000"/>
              <a:t>Written</a:t>
            </a:r>
          </a:p>
          <a:p>
            <a:pPr lvl="1"/>
            <a:r>
              <a:rPr lang="en-US" sz="2000"/>
              <a:t>Verbal</a:t>
            </a:r>
          </a:p>
          <a:p>
            <a:pPr lvl="1"/>
            <a:r>
              <a:rPr lang="en-US" sz="2000"/>
              <a:t>Listening</a:t>
            </a:r>
          </a:p>
          <a:p>
            <a:r>
              <a:rPr lang="en-US" sz="2400"/>
              <a:t>High ethical standards.</a:t>
            </a:r>
          </a:p>
          <a:p>
            <a:r>
              <a:rPr lang="en-US" sz="2400"/>
              <a:t>Ability to think critically and creatively.</a:t>
            </a:r>
          </a:p>
          <a:p>
            <a:r>
              <a:rPr lang="en-US" sz="2400"/>
              <a:t>Work independently and cooperatively.</a:t>
            </a:r>
          </a:p>
          <a:p>
            <a:r>
              <a:rPr lang="en-US" sz="2400"/>
              <a:t>Flexible. Self-confident and able to change.</a:t>
            </a:r>
          </a:p>
          <a:p>
            <a:r>
              <a:rPr lang="en-US" sz="2400"/>
              <a:t>A profound understanding of the importance of teamwork.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46082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sz="3200"/>
              <a:t>Boeing ENGINEEERING Employment Checklist, cont’d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A more recent Penn State Behrend study of Fortune 1000 companies by Ken Fisher and Diane Parente found that employers want:</a:t>
            </a:r>
          </a:p>
          <a:p>
            <a:r>
              <a:rPr lang="en-US"/>
              <a:t> Project management.</a:t>
            </a:r>
          </a:p>
          <a:p>
            <a:r>
              <a:rPr lang="en-US"/>
              <a:t>Communication&amp; team skills.</a:t>
            </a:r>
          </a:p>
          <a:p>
            <a:r>
              <a:rPr lang="en-US"/>
              <a:t>Quality management practices.</a:t>
            </a:r>
          </a:p>
          <a:p>
            <a:r>
              <a:rPr lang="en-US"/>
              <a:t>Ethics.</a:t>
            </a:r>
          </a:p>
          <a:p>
            <a:r>
              <a:rPr lang="en-US"/>
              <a:t>Economics &amp; financial issues (5 years out).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450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Fisher &amp; Parente Study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List</a:t>
            </a:r>
          </a:p>
          <a:p>
            <a:pPr lvl="1"/>
            <a:r>
              <a:rPr lang="en-US"/>
              <a:t>Name </a:t>
            </a:r>
          </a:p>
          <a:p>
            <a:pPr lvl="1"/>
            <a:r>
              <a:rPr lang="en-US"/>
              <a:t>Major</a:t>
            </a:r>
          </a:p>
          <a:p>
            <a:pPr lvl="1"/>
            <a:r>
              <a:rPr lang="en-US"/>
              <a:t>Objectives for this class</a:t>
            </a:r>
          </a:p>
          <a:p>
            <a:pPr lvl="1"/>
            <a:r>
              <a:rPr lang="en-US"/>
              <a:t>Questions you have</a:t>
            </a:r>
          </a:p>
          <a:p>
            <a:pPr lvl="1"/>
            <a:r>
              <a:rPr lang="en-US"/>
              <a:t>Anything I should know.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194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3x5 cards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36563"/>
            <a:ext cx="9144000" cy="6421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r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585119"/>
            <a:ext cx="6502400" cy="4318000"/>
          </a:xfrm>
          <a:noFill/>
          <a:ln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23557" name="AutoShap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Robot Competition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90800" y="1676400"/>
            <a:ext cx="3873500" cy="4343400"/>
          </a:xfrm>
          <a:noFill/>
          <a:ln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26630" name="AutoShap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Flywheel Energy Storage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6" name="Object 4"/>
          <p:cNvGraphicFramePr>
            <a:graphicFrameLocks noChangeAspect="1"/>
          </p:cNvGraphicFramePr>
          <p:nvPr>
            <p:ph idx="1"/>
          </p:nvPr>
        </p:nvGraphicFramePr>
        <p:xfrm>
          <a:off x="1751013" y="1481138"/>
          <a:ext cx="5640387" cy="4525962"/>
        </p:xfrm>
        <a:graphic>
          <a:graphicData uri="http://schemas.openxmlformats.org/presentationml/2006/ole">
            <p:oleObj spid="_x0000_s28676" name="Image" r:id="rId3" imgW="8806212" imgH="7065302" progId="Photoshop.Image.5">
              <p:embed/>
            </p:oleObj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28677" name="AutoShap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Vision Enhanced Car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back_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67846" y="1481138"/>
            <a:ext cx="3017308" cy="4525962"/>
          </a:xfrm>
          <a:noFill/>
          <a:ln/>
        </p:spPr>
      </p:pic>
      <p:pic>
        <p:nvPicPr>
          <p:cNvPr id="30727" name="Picture 7" descr="fron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343400" y="1295400"/>
            <a:ext cx="3771900" cy="4530725"/>
          </a:xfrm>
          <a:noFill/>
          <a:ln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3072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378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Rouse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52600"/>
            <a:ext cx="6858000" cy="419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304</TotalTime>
  <Words>1037</Words>
  <Application>Microsoft PowerPoint</Application>
  <PresentationFormat>On-screen Show (4:3)</PresentationFormat>
  <Paragraphs>192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Times New Roman</vt:lpstr>
      <vt:lpstr>Arial</vt:lpstr>
      <vt:lpstr>Wingdings</vt:lpstr>
      <vt:lpstr>Tahoma</vt:lpstr>
      <vt:lpstr>Concourse</vt:lpstr>
      <vt:lpstr>Adobe Photoshop Image</vt:lpstr>
      <vt:lpstr>  CENBD/EE BD 480 Engineering Design Concepts  August 28, 2007 </vt:lpstr>
      <vt:lpstr>CENBD / EE BD 480 – Engineering Design Concepts</vt:lpstr>
      <vt:lpstr>3x5 cards</vt:lpstr>
      <vt:lpstr>Slide 4</vt:lpstr>
      <vt:lpstr>Robot Competition</vt:lpstr>
      <vt:lpstr>Flywheel Energy Storage</vt:lpstr>
      <vt:lpstr>Vision Enhanced Car</vt:lpstr>
      <vt:lpstr>Slide 8</vt:lpstr>
      <vt:lpstr>The Rouse</vt:lpstr>
      <vt:lpstr>Slide 10</vt:lpstr>
      <vt:lpstr>Course Vision</vt:lpstr>
      <vt:lpstr>Text, website &amp; references</vt:lpstr>
      <vt:lpstr>Policies</vt:lpstr>
      <vt:lpstr>About me</vt:lpstr>
      <vt:lpstr>I hope this class</vt:lpstr>
      <vt:lpstr>I </vt:lpstr>
      <vt:lpstr>Assignment</vt:lpstr>
      <vt:lpstr>Career Development</vt:lpstr>
      <vt:lpstr>Boeing ENGINEEERING Employment Checklist</vt:lpstr>
      <vt:lpstr>Boeing ENGINEEERING Employment Checklist, cont’d</vt:lpstr>
      <vt:lpstr>Fisher &amp; Parente Study</vt:lpstr>
    </vt:vector>
  </TitlesOfParts>
  <Company>Penn State Erie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CENBD / EE BD 480 – Engineering Design Concepts</dc:title>
  <dc:creator>Ralph M. Ford</dc:creator>
  <cp:lastModifiedBy>Ralph M. Ford</cp:lastModifiedBy>
  <cp:revision>29</cp:revision>
  <dcterms:created xsi:type="dcterms:W3CDTF">2002-08-27T12:36:22Z</dcterms:created>
  <dcterms:modified xsi:type="dcterms:W3CDTF">2007-08-28T02:08:13Z</dcterms:modified>
</cp:coreProperties>
</file>